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95" r:id="rId2"/>
    <p:sldId id="332" r:id="rId3"/>
    <p:sldId id="340" r:id="rId4"/>
    <p:sldId id="337" r:id="rId5"/>
    <p:sldId id="341" r:id="rId6"/>
    <p:sldId id="342" r:id="rId7"/>
    <p:sldId id="329" r:id="rId8"/>
    <p:sldId id="330" r:id="rId9"/>
    <p:sldId id="348" r:id="rId10"/>
    <p:sldId id="349" r:id="rId11"/>
    <p:sldId id="350" r:id="rId12"/>
    <p:sldId id="351" r:id="rId13"/>
    <p:sldId id="335" r:id="rId14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52" autoAdjust="0"/>
    <p:restoredTop sz="94660"/>
  </p:normalViewPr>
  <p:slideViewPr>
    <p:cSldViewPr>
      <p:cViewPr varScale="1">
        <p:scale>
          <a:sx n="108" d="100"/>
          <a:sy n="108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FC78AF8-B26F-498A-94F7-809A81643EF5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Formatvorlagen des Textmasters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D595072-D87F-46DD-9ADD-CD6AA4BA17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95072-D87F-46DD-9ADD-CD6AA4BA17DE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90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95072-D87F-46DD-9ADD-CD6AA4BA17DE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045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95072-D87F-46DD-9ADD-CD6AA4BA17DE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24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920880" cy="2880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08012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400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CD6C2-F24C-4EA0-B61B-D42BC3E61CFF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A87B8-0326-4911-80BD-B09733E8DBE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7880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169D6-7997-49DD-A18E-B81E44D12FAB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74FDB-1211-4B22-9D9A-E5AC769CE5B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3062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8D2A5-3008-4D65-AFEA-756334EC5560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6C3F8-6BF0-4188-A46F-B0D3F9C7F79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419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8A631-7959-46B1-BC7F-1D135E80D114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CD2F4-D8DC-486C-B4D0-ABD61EF8A0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072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EFC85-26AC-48E9-8BB7-7376A1B036CF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0AF1A-AC41-4CF3-89E2-B9E11B2763D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061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8B3C6-6991-4C9F-A105-5BB30CC5CF21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49BC1-9AD2-4C1A-9B66-579A1795CE0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3577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A42B7-29F0-45CE-BE5B-D476C8567835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DBADA-E29E-4AF6-8D12-81669D2EABC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3046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32AB-6F8E-4DE9-AB37-DA92313E3388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1C6EB-8EAC-4BCE-ACE9-8395D6E3083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0601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50192-6D33-445E-A24D-437D6AD4FB30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D2F3B-C40B-4D89-BA6E-484724EB6E0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300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396A5-ED0E-448D-9B4D-FE597521430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F8873-D46C-45F7-B119-67102FBEFFD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0841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BB3893E-7C50-44C1-B470-BC68CE8149F7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416028-EED9-4053-81CB-4D746A0560C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7" r:id="rId1"/>
    <p:sldLayoutId id="2147484477" r:id="rId2"/>
    <p:sldLayoutId id="2147484478" r:id="rId3"/>
    <p:sldLayoutId id="2147484479" r:id="rId4"/>
    <p:sldLayoutId id="2147484480" r:id="rId5"/>
    <p:sldLayoutId id="2147484481" r:id="rId6"/>
    <p:sldLayoutId id="2147484482" r:id="rId7"/>
    <p:sldLayoutId id="2147484483" r:id="rId8"/>
    <p:sldLayoutId id="2147484484" r:id="rId9"/>
    <p:sldLayoutId id="2147484485" r:id="rId10"/>
    <p:sldLayoutId id="21474844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611188" y="3068638"/>
            <a:ext cx="7921625" cy="2881312"/>
          </a:xfrm>
        </p:spPr>
        <p:txBody>
          <a:bodyPr/>
          <a:lstStyle/>
          <a:p>
            <a:pPr>
              <a:defRPr/>
            </a:pPr>
            <a:r>
              <a:rPr lang="de-DE" sz="6600" b="1" cap="small" dirty="0" smtClean="0"/>
              <a:t>Haushaltsplan</a:t>
            </a:r>
          </a:p>
          <a:p>
            <a:pPr>
              <a:defRPr/>
            </a:pPr>
            <a:r>
              <a:rPr lang="de-DE" sz="6600" b="1" cap="small" dirty="0" smtClean="0"/>
              <a:t>2026</a:t>
            </a:r>
          </a:p>
          <a:p>
            <a:pPr>
              <a:defRPr/>
            </a:pPr>
            <a:r>
              <a:rPr lang="de-DE" sz="6600" b="1" cap="small" dirty="0" smtClean="0"/>
              <a:t> </a:t>
            </a:r>
          </a:p>
        </p:txBody>
      </p:sp>
      <p:sp>
        <p:nvSpPr>
          <p:cNvPr id="4099" name="Titel 2"/>
          <p:cNvSpPr>
            <a:spLocks noGrp="1"/>
          </p:cNvSpPr>
          <p:nvPr>
            <p:ph type="title"/>
          </p:nvPr>
        </p:nvSpPr>
        <p:spPr>
          <a:xfrm>
            <a:off x="457200" y="1341438"/>
            <a:ext cx="8229600" cy="1079500"/>
          </a:xfrm>
        </p:spPr>
        <p:txBody>
          <a:bodyPr/>
          <a:lstStyle/>
          <a:p>
            <a:endParaRPr lang="de-DE" altLang="de-DE" smtClean="0"/>
          </a:p>
        </p:txBody>
      </p:sp>
      <p:pic>
        <p:nvPicPr>
          <p:cNvPr id="4100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71538"/>
            <a:ext cx="82296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	</a:t>
            </a:r>
            <a:r>
              <a:rPr lang="de-DE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wichtigste Ertragspositionen</a:t>
            </a:r>
            <a:r>
              <a:rPr lang="de-DE" sz="3600" dirty="0" smtClean="0">
                <a:solidFill>
                  <a:srgbClr val="00B050"/>
                </a:solidFill>
              </a:rPr>
              <a:t>	</a:t>
            </a:r>
            <a:r>
              <a:rPr lang="de-DE" dirty="0" smtClean="0">
                <a:solidFill>
                  <a:srgbClr val="00B050"/>
                </a:solidFill>
              </a:rPr>
              <a:t>				</a:t>
            </a:r>
            <a:endParaRPr lang="de-DE" dirty="0">
              <a:solidFill>
                <a:srgbClr val="00B050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772815"/>
            <a:ext cx="8147580" cy="438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7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	</a:t>
            </a:r>
            <a:r>
              <a:rPr lang="de-DE" sz="2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       wichtigste Ertragspositionen</a:t>
            </a:r>
            <a:r>
              <a:rPr lang="de-DE" sz="3600" dirty="0" smtClean="0">
                <a:solidFill>
                  <a:srgbClr val="00B050"/>
                </a:solidFill>
              </a:rPr>
              <a:t>	</a:t>
            </a:r>
            <a:r>
              <a:rPr lang="de-DE" dirty="0" smtClean="0">
                <a:solidFill>
                  <a:srgbClr val="00B050"/>
                </a:solidFill>
              </a:rPr>
              <a:t>				</a:t>
            </a:r>
            <a:endParaRPr lang="de-DE" dirty="0">
              <a:solidFill>
                <a:srgbClr val="00B050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24162"/>
            <a:ext cx="8233816" cy="488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18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	</a:t>
            </a:r>
            <a:r>
              <a:rPr lang="de-DE" sz="2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       </a:t>
            </a:r>
            <a:r>
              <a:rPr lang="de-DE" sz="25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wichtigste Ertragspositionen</a:t>
            </a:r>
            <a:r>
              <a:rPr lang="de-DE" sz="3600" dirty="0" smtClean="0">
                <a:solidFill>
                  <a:srgbClr val="00B050"/>
                </a:solidFill>
              </a:rPr>
              <a:t>	</a:t>
            </a:r>
            <a:r>
              <a:rPr lang="de-DE" dirty="0" smtClean="0">
                <a:solidFill>
                  <a:srgbClr val="00B050"/>
                </a:solidFill>
              </a:rPr>
              <a:t>				</a:t>
            </a:r>
            <a:endParaRPr lang="de-DE" dirty="0">
              <a:solidFill>
                <a:srgbClr val="00B050"/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17135"/>
            <a:ext cx="8229600" cy="487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92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endParaRPr lang="de-DE" sz="4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Ergebnishaushalt 2026</a:t>
            </a:r>
          </a:p>
          <a:p>
            <a:pPr marL="0" indent="0" algn="ctr">
              <a:buNone/>
            </a:pPr>
            <a:endParaRPr lang="de-DE" sz="4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>
              <a:buNone/>
            </a:pPr>
            <a:r>
              <a:rPr lang="de-DE" sz="3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ordentlicher Aufwand = 	16.218.500 € </a:t>
            </a:r>
            <a:r>
              <a:rPr lang="de-DE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ordentlicher Ertrag  =		15.311.100 €</a:t>
            </a:r>
          </a:p>
          <a:p>
            <a:pPr marL="0" indent="0">
              <a:buNone/>
            </a:pPr>
            <a:endParaRPr lang="de-DE" sz="3600" b="1" dirty="0" smtClean="0">
              <a:ln w="12700">
                <a:solidFill>
                  <a:srgbClr val="4F81BD"/>
                </a:solidFill>
                <a:prstDash val="solid"/>
              </a:ln>
              <a:pattFill prst="pct50">
                <a:fgClr>
                  <a:srgbClr val="4F81BD"/>
                </a:fgClr>
                <a:bgClr>
                  <a:srgbClr val="4F81BD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4F81BD"/>
                </a:outerShdw>
              </a:effectLst>
            </a:endParaRPr>
          </a:p>
          <a:p>
            <a:pPr marL="0" indent="0">
              <a:buNone/>
            </a:pPr>
            <a:r>
              <a:rPr lang="de-DE" sz="3600" b="1" dirty="0" smtClean="0">
                <a:ln w="12700">
                  <a:solidFill>
                    <a:srgbClr val="4F81BD"/>
                  </a:solidFill>
                  <a:prstDash val="solid"/>
                </a:ln>
                <a:pattFill prst="pct50">
                  <a:fgClr>
                    <a:srgbClr val="4F81BD"/>
                  </a:fgClr>
                  <a:bgClr>
                    <a:srgbClr val="4F81B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F81BD"/>
                  </a:outerShdw>
                </a:effectLst>
              </a:rPr>
              <a:t>	</a:t>
            </a:r>
            <a:r>
              <a:rPr lang="de-DE" sz="3600" b="1" dirty="0" smtClean="0">
                <a:ln w="12700">
                  <a:solidFill>
                    <a:srgbClr val="4F81BD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4F81BD"/>
                  </a:outerShdw>
                </a:effectLst>
              </a:rPr>
              <a:t>Fehlbetrag = 			      907.400 €</a:t>
            </a:r>
          </a:p>
          <a:p>
            <a:pPr marL="0" indent="0" algn="r">
              <a:buNone/>
            </a:pPr>
            <a:r>
              <a:rPr lang="de-DE" sz="3600" b="1" dirty="0" smtClean="0">
                <a:ln w="12700">
                  <a:solidFill>
                    <a:srgbClr val="4F81BD"/>
                  </a:solidFill>
                  <a:prstDash val="solid"/>
                </a:ln>
                <a:pattFill prst="pct50">
                  <a:fgClr>
                    <a:srgbClr val="4F81BD"/>
                  </a:fgClr>
                  <a:bgClr>
                    <a:srgbClr val="4F81B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F81BD"/>
                  </a:outerShdw>
                </a:effectLst>
              </a:rPr>
              <a:t> </a:t>
            </a:r>
            <a:r>
              <a:rPr lang="de-DE" dirty="0" smtClean="0"/>
              <a:t>						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407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Übersicht der Aufwendungen</a:t>
            </a: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im Ergebnishaushalt 2026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>
              <a:buNone/>
            </a:pPr>
            <a:r>
              <a:rPr lang="de-DE" dirty="0" smtClean="0"/>
              <a:t>						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621" y="2639666"/>
            <a:ext cx="8033068" cy="287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4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endParaRPr lang="de-DE" sz="4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Ergebnishaushalt 2026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Aufschlüsselung der</a:t>
            </a: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wichtigsten</a:t>
            </a:r>
          </a:p>
          <a:p>
            <a:pPr marL="0" indent="0" algn="ctr">
              <a:buNone/>
            </a:pPr>
            <a:r>
              <a:rPr lang="de-DE" sz="4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Tranferaufwendungem</a:t>
            </a:r>
            <a:endParaRPr lang="de-DE" sz="4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>
              <a:buNone/>
            </a:pPr>
            <a:r>
              <a:rPr lang="de-DE" dirty="0" smtClean="0"/>
              <a:t>					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533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	</a:t>
            </a:r>
            <a:r>
              <a:rPr lang="de-DE" sz="3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     Transferaufwendungen</a:t>
            </a:r>
            <a:r>
              <a:rPr lang="de-DE" sz="3600" dirty="0" smtClean="0"/>
              <a:t>	</a:t>
            </a:r>
            <a:r>
              <a:rPr lang="de-DE" dirty="0" smtClean="0"/>
              <a:t>				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439" y="1632756"/>
            <a:ext cx="8025932" cy="431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8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	</a:t>
            </a:r>
            <a:r>
              <a:rPr lang="de-DE" sz="2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Transferaufwendungen  </a:t>
            </a:r>
            <a:endParaRPr lang="de-DE" sz="2800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679579"/>
              </p:ext>
            </p:extLst>
          </p:nvPr>
        </p:nvGraphicFramePr>
        <p:xfrm>
          <a:off x="251520" y="2708920"/>
          <a:ext cx="112395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Arbeitsblatt" r:id="rId5" imgW="1124001" imgH="2514754" progId="Excel.Sheet.12">
                  <p:embed/>
                </p:oleObj>
              </mc:Choice>
              <mc:Fallback>
                <p:oleObj name="Arbeitsblatt" r:id="rId5" imgW="1124001" imgH="25147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1520" y="2708920"/>
                        <a:ext cx="1123950" cy="251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Grafik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5471" y="1628800"/>
            <a:ext cx="7385988" cy="438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	</a:t>
            </a:r>
            <a:r>
              <a:rPr lang="de-DE" sz="2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Transferaufwendungen </a:t>
            </a:r>
            <a:r>
              <a:rPr lang="de-DE" sz="3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de-DE" sz="30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086" y="1542802"/>
            <a:ext cx="8129113" cy="482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11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endParaRPr lang="de-DE" sz="4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</a:rPr>
              <a:t>Ergebnishaushalt 2026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Wie werden die </a:t>
            </a: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Aufwendungen finanziert?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>
              <a:buNone/>
            </a:pPr>
            <a:r>
              <a:rPr lang="de-DE" dirty="0" smtClean="0"/>
              <a:t>					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24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Erträge</a:t>
            </a: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Ergebnishaushalt 2026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>
              <a:buNone/>
            </a:pPr>
            <a:r>
              <a:rPr lang="de-DE" dirty="0" smtClean="0"/>
              <a:t>						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95" y="2564904"/>
            <a:ext cx="8303606" cy="332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22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43" y="137645"/>
            <a:ext cx="4115157" cy="79254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390059"/>
          </a:xfrm>
        </p:spPr>
        <p:txBody>
          <a:bodyPr/>
          <a:lstStyle/>
          <a:p>
            <a:pPr marL="0" indent="0" algn="ctr">
              <a:buNone/>
            </a:pPr>
            <a:endParaRPr lang="de-DE" sz="44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Ergebnishaushalt 2026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Aufschlüsselung der</a:t>
            </a: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wichtigsten</a:t>
            </a:r>
          </a:p>
          <a:p>
            <a:pPr marL="0" indent="0" algn="ctr">
              <a:buNone/>
            </a:pPr>
            <a:r>
              <a:rPr lang="de-DE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Ertragspositionen</a:t>
            </a:r>
          </a:p>
          <a:p>
            <a:pPr marL="0" indent="0" algn="ctr">
              <a:buNone/>
            </a:pPr>
            <a:endParaRPr lang="de-DE" sz="4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>
              <a:buNone/>
            </a:pPr>
            <a:r>
              <a:rPr lang="de-DE" dirty="0" smtClean="0"/>
              <a:t>					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968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</Words>
  <Application>Microsoft Office PowerPoint</Application>
  <PresentationFormat>Bildschirmpräsentation (4:3)</PresentationFormat>
  <Paragraphs>50</Paragraphs>
  <Slides>13</Slides>
  <Notes>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Benutzerdefiniertes Design</vt:lpstr>
      <vt:lpstr>Arbeitsblatt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JKoehler@hambruecken.de</dc:creator>
  <cp:lastModifiedBy>Gottfried Ott</cp:lastModifiedBy>
  <cp:revision>100</cp:revision>
  <cp:lastPrinted>2025-12-04T15:09:22Z</cp:lastPrinted>
  <dcterms:created xsi:type="dcterms:W3CDTF">2012-10-25T13:38:16Z</dcterms:created>
  <dcterms:modified xsi:type="dcterms:W3CDTF">2025-12-16T13:07:08Z</dcterms:modified>
  <cp:contentStatus/>
</cp:coreProperties>
</file>